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3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04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6F4AE-45E9-436C-99E7-072508B3AF00}" type="datetimeFigureOut">
              <a:rPr lang="fr-FR" smtClean="0"/>
              <a:pPr/>
              <a:t>20/11/2024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BA0A-BEC8-4BB8-99DE-640F6833E2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6F4AE-45E9-436C-99E7-072508B3AF00}" type="datetimeFigureOut">
              <a:rPr lang="fr-FR" smtClean="0"/>
              <a:pPr/>
              <a:t>20/11/2024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BA0A-BEC8-4BB8-99DE-640F6833E2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6F4AE-45E9-436C-99E7-072508B3AF00}" type="datetimeFigureOut">
              <a:rPr lang="fr-FR" smtClean="0"/>
              <a:pPr/>
              <a:t>20/11/2024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BA0A-BEC8-4BB8-99DE-640F6833E2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6F4AE-45E9-436C-99E7-072508B3AF00}" type="datetimeFigureOut">
              <a:rPr lang="fr-FR" smtClean="0"/>
              <a:pPr/>
              <a:t>20/11/2024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BA0A-BEC8-4BB8-99DE-640F6833E2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6F4AE-45E9-436C-99E7-072508B3AF00}" type="datetimeFigureOut">
              <a:rPr lang="fr-FR" smtClean="0"/>
              <a:pPr/>
              <a:t>20/11/2024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BA0A-BEC8-4BB8-99DE-640F6833E2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6F4AE-45E9-436C-99E7-072508B3AF00}" type="datetimeFigureOut">
              <a:rPr lang="fr-FR" smtClean="0"/>
              <a:pPr/>
              <a:t>20/11/2024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BA0A-BEC8-4BB8-99DE-640F6833E2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6F4AE-45E9-436C-99E7-072508B3AF00}" type="datetimeFigureOut">
              <a:rPr lang="fr-FR" smtClean="0"/>
              <a:pPr/>
              <a:t>20/11/2024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BA0A-BEC8-4BB8-99DE-640F6833E2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6F4AE-45E9-436C-99E7-072508B3AF00}" type="datetimeFigureOut">
              <a:rPr lang="fr-FR" smtClean="0"/>
              <a:pPr/>
              <a:t>20/11/2024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BA0A-BEC8-4BB8-99DE-640F6833E2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6F4AE-45E9-436C-99E7-072508B3AF00}" type="datetimeFigureOut">
              <a:rPr lang="fr-FR" smtClean="0"/>
              <a:pPr/>
              <a:t>20/11/2024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BA0A-BEC8-4BB8-99DE-640F6833E2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6F4AE-45E9-436C-99E7-072508B3AF00}" type="datetimeFigureOut">
              <a:rPr lang="fr-FR" smtClean="0"/>
              <a:pPr/>
              <a:t>20/11/2024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BA0A-BEC8-4BB8-99DE-640F6833E2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6F4AE-45E9-436C-99E7-072508B3AF00}" type="datetimeFigureOut">
              <a:rPr lang="fr-FR" smtClean="0"/>
              <a:pPr/>
              <a:t>20/11/2024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BA0A-BEC8-4BB8-99DE-640F6833E2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6F4AE-45E9-436C-99E7-072508B3AF00}" type="datetimeFigureOut">
              <a:rPr lang="fr-FR" smtClean="0"/>
              <a:pPr/>
              <a:t>20/11/2024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2BA0A-BEC8-4BB8-99DE-640F6833E2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creb.formations@gmail.com" TargetMode="External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10" Type="http://schemas.openxmlformats.org/officeDocument/2006/relationships/hyperlink" Target="https://drive.google.com/drive/folders/1tWGIM575hYSiX9vZ50wfwKFip2f8zdr4?usp=sharing" TargetMode="External"/><Relationship Id="rId4" Type="http://schemas.openxmlformats.org/officeDocument/2006/relationships/image" Target="../media/image8.jpeg"/><Relationship Id="rId9" Type="http://schemas.openxmlformats.org/officeDocument/2006/relationships/hyperlink" Target="mailto:ctf.creb@free.fr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2.gif"/><Relationship Id="rId7" Type="http://schemas.openxmlformats.org/officeDocument/2006/relationships/image" Target="../media/image8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hyperlink" Target="mailto:ctf.creb@free.fr" TargetMode="External"/><Relationship Id="rId4" Type="http://schemas.openxmlformats.org/officeDocument/2006/relationships/hyperlink" Target="mailto:creb.formations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357430"/>
            <a:ext cx="7772400" cy="1470025"/>
          </a:xfrm>
        </p:spPr>
        <p:txBody>
          <a:bodyPr/>
          <a:lstStyle/>
          <a:p>
            <a:r>
              <a:rPr lang="fr-FR" dirty="0"/>
              <a:t>Formation Fédérales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75000"/>
                  </a:schemeClr>
                </a:solidFill>
              </a:rPr>
              <a:t>Animateur</a:t>
            </a:r>
            <a:br>
              <a:rPr lang="fr-FR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fr-FR" dirty="0">
                <a:solidFill>
                  <a:schemeClr val="accent4">
                    <a:lumMod val="75000"/>
                  </a:schemeClr>
                </a:solidFill>
              </a:rPr>
              <a:t>Éducateur 1 &amp; 2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988" y="450510"/>
            <a:ext cx="3238500" cy="2114989"/>
          </a:xfrm>
          <a:prstGeom prst="rect">
            <a:avLst/>
          </a:prstGeom>
        </p:spPr>
      </p:pic>
      <p:pic>
        <p:nvPicPr>
          <p:cNvPr id="5" name="Picture 4" descr="Logo-FF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6050" y="5500702"/>
            <a:ext cx="3194150" cy="1109656"/>
          </a:xfrm>
          <a:prstGeom prst="rect">
            <a:avLst/>
          </a:prstGeom>
        </p:spPr>
      </p:pic>
      <p:pic>
        <p:nvPicPr>
          <p:cNvPr id="6" name="Picture 5" descr="1-768x76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4282" y="357166"/>
            <a:ext cx="1943050" cy="1943050"/>
          </a:xfrm>
          <a:prstGeom prst="rect">
            <a:avLst/>
          </a:prstGeom>
        </p:spPr>
      </p:pic>
      <p:pic>
        <p:nvPicPr>
          <p:cNvPr id="7" name="Picture 6" descr="Educ-artistique-768x76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4282" y="4914950"/>
            <a:ext cx="1943050" cy="1943050"/>
          </a:xfrm>
          <a:prstGeom prst="rect">
            <a:avLst/>
          </a:prstGeom>
        </p:spPr>
      </p:pic>
      <p:pic>
        <p:nvPicPr>
          <p:cNvPr id="8" name="Picture 7" descr="Formation-sabre-laser-768x768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572264" y="4714884"/>
            <a:ext cx="1943050" cy="1943050"/>
          </a:xfrm>
          <a:prstGeom prst="rect">
            <a:avLst/>
          </a:prstGeom>
        </p:spPr>
      </p:pic>
      <p:pic>
        <p:nvPicPr>
          <p:cNvPr id="9" name="Picture 8" descr="Design-sans-titre-768x768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572264" y="428604"/>
            <a:ext cx="1928802" cy="192880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643074"/>
          </a:xfrm>
        </p:spPr>
        <p:txBody>
          <a:bodyPr>
            <a:normAutofit/>
          </a:bodyPr>
          <a:lstStyle/>
          <a:p>
            <a:r>
              <a:rPr lang="fr-FR" dirty="0"/>
              <a:t>FOAD</a:t>
            </a:r>
            <a:br>
              <a:rPr lang="fr-FR" dirty="0"/>
            </a:br>
            <a:r>
              <a:rPr lang="fr-FR" dirty="0"/>
              <a:t>Suivi</a:t>
            </a:r>
          </a:p>
        </p:txBody>
      </p:sp>
      <p:pic>
        <p:nvPicPr>
          <p:cNvPr id="5" name="Picture 4" descr="Logo-FFE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924" y="71414"/>
            <a:ext cx="2071670" cy="719704"/>
          </a:xfrm>
          <a:prstGeom prst="rect">
            <a:avLst/>
          </a:prstGeom>
        </p:spPr>
      </p:pic>
      <p:pic>
        <p:nvPicPr>
          <p:cNvPr id="6" name="Picture 5" descr="Arbitre2-768x76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00430" y="5000636"/>
            <a:ext cx="1728736" cy="1728736"/>
          </a:xfrm>
          <a:prstGeom prst="rect">
            <a:avLst/>
          </a:prstGeom>
        </p:spPr>
      </p:pic>
      <p:pic>
        <p:nvPicPr>
          <p:cNvPr id="7" name="Picture 6" descr="Educ-artistique-768x76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5720" y="5000636"/>
            <a:ext cx="1728736" cy="1728736"/>
          </a:xfrm>
          <a:prstGeom prst="rect">
            <a:avLst/>
          </a:prstGeom>
        </p:spPr>
      </p:pic>
      <p:pic>
        <p:nvPicPr>
          <p:cNvPr id="8" name="Picture 7" descr="Formation-sabre-laser-768x76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929454" y="5000636"/>
            <a:ext cx="1728736" cy="1728736"/>
          </a:xfrm>
          <a:prstGeom prst="rect">
            <a:avLst/>
          </a:prstGeom>
        </p:spPr>
      </p:pic>
      <p:pic>
        <p:nvPicPr>
          <p:cNvPr id="8194" name="Picture 2" descr="https://lh3.googleusercontent.com/a/ACg8ocI3P-UBJ8uDp_9Xbkryn2R3Pt5ThfH9X1_t3WK9iZuhbn9Dgos=s288-c-no"/>
          <p:cNvPicPr>
            <a:picLocks noChangeAspect="1" noChangeArrowheads="1"/>
          </p:cNvPicPr>
          <p:nvPr/>
        </p:nvPicPr>
        <p:blipFill>
          <a:blip r:embed="rId6"/>
          <a:srcRect t="18230" b="14062"/>
          <a:stretch>
            <a:fillRect/>
          </a:stretch>
        </p:blipFill>
        <p:spPr bwMode="auto">
          <a:xfrm>
            <a:off x="642910" y="1785926"/>
            <a:ext cx="2082702" cy="1410154"/>
          </a:xfrm>
          <a:prstGeom prst="rect">
            <a:avLst/>
          </a:prstGeom>
          <a:noFill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8" y="83904"/>
            <a:ext cx="1714480" cy="111968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2357430"/>
            <a:ext cx="889031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			Courriels : </a:t>
            </a:r>
            <a:r>
              <a:rPr lang="fr-FR" dirty="0">
                <a:hlinkClick r:id="rId8"/>
              </a:rPr>
              <a:t>creb.formations@gmail.com</a:t>
            </a:r>
            <a:r>
              <a:rPr lang="fr-FR" dirty="0"/>
              <a:t> ou  </a:t>
            </a:r>
            <a:r>
              <a:rPr lang="fr-FR" dirty="0">
                <a:hlinkClick r:id="rId9"/>
              </a:rPr>
              <a:t>ctf.creb@free.fr</a:t>
            </a:r>
            <a:endParaRPr lang="fr-FR" dirty="0"/>
          </a:p>
          <a:p>
            <a:r>
              <a:rPr lang="fr-FR" dirty="0"/>
              <a:t>			Documents, Annales pour Animateur, éducateur, Sabre laser sur</a:t>
            </a:r>
            <a:br>
              <a:rPr lang="fr-FR" dirty="0"/>
            </a:br>
            <a:endParaRPr lang="fr-FR" dirty="0">
              <a:hlinkClick r:id="rId10"/>
            </a:endParaRPr>
          </a:p>
          <a:p>
            <a:pPr algn="ctr"/>
            <a:r>
              <a:rPr lang="fr-FR" dirty="0">
                <a:hlinkClick r:id="rId10"/>
              </a:rPr>
              <a:t>https://drive.google.com/drive/folders/1tWGIM575hYSiX9vZ50wfwKFip2f8zdr4?usp=sharing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2984"/>
          </a:xfrm>
        </p:spPr>
        <p:txBody>
          <a:bodyPr>
            <a:normAutofit/>
          </a:bodyPr>
          <a:lstStyle/>
          <a:p>
            <a:r>
              <a:rPr lang="fr-FR" dirty="0"/>
              <a:t>Programme Stage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8" y="83904"/>
            <a:ext cx="1714480" cy="1119687"/>
          </a:xfrm>
          <a:prstGeom prst="rect">
            <a:avLst/>
          </a:prstGeom>
        </p:spPr>
      </p:pic>
      <p:pic>
        <p:nvPicPr>
          <p:cNvPr id="5" name="Picture 4" descr="Logo-FF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924" y="71414"/>
            <a:ext cx="2071670" cy="719704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0" y="1068708"/>
          <a:ext cx="9001157" cy="5789292"/>
        </p:xfrm>
        <a:graphic>
          <a:graphicData uri="http://schemas.openxmlformats.org/drawingml/2006/table">
            <a:tbl>
              <a:tblPr/>
              <a:tblGrid>
                <a:gridCol w="521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2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855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55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855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7352"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mercredi 23 octobre 2024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jeudi 24 octobre 2024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vendredi 25 octobre 2024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samedi 26 octobre 2024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00:09:00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Accueil Salle de cours</a:t>
                      </a:r>
                    </a:p>
                  </a:txBody>
                  <a:tcPr marL="4422" marR="4422" marT="44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Séance collective au fleuret</a:t>
                      </a:r>
                    </a:p>
                  </a:txBody>
                  <a:tcPr marL="4422" marR="4422" marT="44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Séance collective au Sabre</a:t>
                      </a:r>
                    </a:p>
                  </a:txBody>
                  <a:tcPr marL="4422" marR="4422" marT="44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Séance collective à l'épée</a:t>
                      </a:r>
                    </a:p>
                  </a:txBody>
                  <a:tcPr marL="4422" marR="4422" marT="44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00:09:30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présentation du planning du stage</a:t>
                      </a:r>
                      <a:br>
                        <a:rPr lang="fr-FR" sz="10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des attendus des diplômes fédéraux,</a:t>
                      </a:r>
                    </a:p>
                  </a:txBody>
                  <a:tcPr marL="4422" marR="4422" marT="44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00:10:00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ctr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00:10:30</a:t>
                      </a:r>
                    </a:p>
                  </a:txBody>
                  <a:tcPr marL="4422" marR="4422" marT="44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Apports théoriques :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échauffements, perception de l'effort,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notions d'anatomie, physiologie (FC, filières)</a:t>
                      </a:r>
                    </a:p>
                  </a:txBody>
                  <a:tcPr marL="4422" marR="4422" marT="44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Séances Animateurs/éducateurs</a:t>
                      </a:r>
                      <a:br>
                        <a:rPr lang="fr-FR" sz="1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</a:br>
                      <a:r>
                        <a:rPr lang="fr-FR" sz="1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débriefing</a:t>
                      </a:r>
                    </a:p>
                  </a:txBody>
                  <a:tcPr marL="4422" marR="4422" marT="44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Scéances Animateurs/éducateurs</a:t>
                      </a:r>
                      <a:br>
                        <a:rPr lang="fr-F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</a:br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débriefing</a:t>
                      </a:r>
                    </a:p>
                  </a:txBody>
                  <a:tcPr marL="4422" marR="4422" marT="44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Séances Animateurs/éducateurs</a:t>
                      </a:r>
                      <a:br>
                        <a:rPr lang="fr-FR" sz="105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</a:br>
                      <a:r>
                        <a:rPr lang="fr-FR" sz="105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débriefing</a:t>
                      </a:r>
                    </a:p>
                  </a:txBody>
                  <a:tcPr marL="4422" marR="4422" marT="44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00:11:00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00:11:30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7876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00:12:00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00:12:30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Repas</a:t>
                      </a:r>
                    </a:p>
                  </a:txBody>
                  <a:tcPr marL="4422" marR="4422" marT="4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Repas</a:t>
                      </a:r>
                    </a:p>
                  </a:txBody>
                  <a:tcPr marL="4422" marR="4422" marT="4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Repas</a:t>
                      </a:r>
                    </a:p>
                  </a:txBody>
                  <a:tcPr marL="4422" marR="4422" marT="4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Repas</a:t>
                      </a:r>
                    </a:p>
                  </a:txBody>
                  <a:tcPr marL="4422" marR="4422" marT="4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00:13:00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00:13:30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00:14:00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Préparation séances avec la feuille de séance :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(échauffement, fondamentaux, pédagogies collective épée puis sabre)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Séances Animateurs/éducateurs</a:t>
                      </a:r>
                      <a:br>
                        <a:rPr lang="fr-FR" sz="1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</a:br>
                      <a:r>
                        <a:rPr lang="fr-FR" sz="1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débriefing</a:t>
                      </a:r>
                    </a:p>
                  </a:txBody>
                  <a:tcPr marL="4422" marR="4422" marT="44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Séances Animateurs/éducateurs</a:t>
                      </a:r>
                      <a:br>
                        <a:rPr lang="fr-FR" sz="1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</a:br>
                      <a:r>
                        <a:rPr lang="fr-FR" sz="1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débriefing</a:t>
                      </a:r>
                    </a:p>
                  </a:txBody>
                  <a:tcPr marL="4422" marR="4422" marT="44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52581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00:14:30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00:15:00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Scéances éducateurs</a:t>
                      </a:r>
                      <a:br>
                        <a:rPr lang="fr-F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</a:br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débriefing</a:t>
                      </a:r>
                    </a:p>
                  </a:txBody>
                  <a:tcPr marL="4422" marR="4422" marT="44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00:15:30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00:16:00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22" marR="4422" marT="442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Goûter</a:t>
                      </a:r>
                    </a:p>
                  </a:txBody>
                  <a:tcPr marL="4422" marR="4422" marT="4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Goûter</a:t>
                      </a:r>
                    </a:p>
                  </a:txBody>
                  <a:tcPr marL="4422" marR="4422" marT="4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Goûter</a:t>
                      </a:r>
                    </a:p>
                  </a:txBody>
                  <a:tcPr marL="4422" marR="4422" marT="4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00:16:30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Prise en main du groupe Formation</a:t>
                      </a:r>
                      <a:br>
                        <a:rPr lang="fr-F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</a:br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en Séquences par les animateurs</a:t>
                      </a:r>
                      <a:br>
                        <a:rPr lang="fr-F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</a:br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(échauffements généralisés, spécifique, Fondamentaux)</a:t>
                      </a:r>
                      <a:br>
                        <a:rPr lang="fr-F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</a:br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débriefing</a:t>
                      </a:r>
                    </a:p>
                  </a:txBody>
                  <a:tcPr marL="4422" marR="4422" marT="44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début de travail sur la leçon individuel</a:t>
                      </a:r>
                      <a:b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placement à l'épée, au fleuret et au sabre</a:t>
                      </a:r>
                    </a:p>
                  </a:txBody>
                  <a:tcPr marL="4422" marR="4422" marT="44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début de travail sur la leçon individuel</a:t>
                      </a:r>
                      <a:b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placement à l'épée, au fleuret et au sabre</a:t>
                      </a:r>
                    </a:p>
                  </a:txBody>
                  <a:tcPr marL="4422" marR="4422" marT="44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00:17:00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00:17:30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00:18:00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00:18:30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22" marR="4422" marT="4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00:19:00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Repas</a:t>
                      </a:r>
                    </a:p>
                  </a:txBody>
                  <a:tcPr marL="4422" marR="4422" marT="4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Repas</a:t>
                      </a:r>
                    </a:p>
                  </a:txBody>
                  <a:tcPr marL="4422" marR="4422" marT="4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Repas</a:t>
                      </a:r>
                    </a:p>
                  </a:txBody>
                  <a:tcPr marL="4422" marR="4422" marT="4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22" marR="4422" marT="44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00:19:30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22" marR="4422" marT="44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00:20:00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22" marR="4422" marT="44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00:20:30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Préparation séances avec la feuille de séance</a:t>
                      </a:r>
                    </a:p>
                  </a:txBody>
                  <a:tcPr marL="4422" marR="4422" marT="4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Assauts et arbitrage</a:t>
                      </a:r>
                    </a:p>
                  </a:txBody>
                  <a:tcPr marL="4422" marR="4422" marT="4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Assauts et arbitrage</a:t>
                      </a:r>
                    </a:p>
                  </a:txBody>
                  <a:tcPr marL="4422" marR="4422" marT="44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22" marR="4422" marT="44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00:21:00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22" marR="4422" marT="44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00:21:30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22" marR="4422" marT="44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00:22:00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22" marR="4422" marT="44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77352"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00:22:30</a:t>
                      </a:r>
                    </a:p>
                  </a:txBody>
                  <a:tcPr marL="4422" marR="4422" marT="442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22" marR="4422" marT="44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643074"/>
          </a:xfrm>
        </p:spPr>
        <p:txBody>
          <a:bodyPr>
            <a:normAutofit fontScale="90000"/>
          </a:bodyPr>
          <a:lstStyle/>
          <a:p>
            <a:r>
              <a:rPr lang="fr-FR" dirty="0"/>
              <a:t>Principes communs</a:t>
            </a:r>
            <a:br>
              <a:rPr lang="fr-FR" dirty="0"/>
            </a:br>
            <a:r>
              <a:rPr lang="fr-FR" dirty="0"/>
              <a:t>Animateur et Éducateur 1</a:t>
            </a:r>
            <a:br>
              <a:rPr lang="fr-FR" dirty="0"/>
            </a:br>
            <a:r>
              <a:rPr lang="fr-FR" dirty="0"/>
              <a:t>toutes armes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8" y="83904"/>
            <a:ext cx="1714480" cy="1119687"/>
          </a:xfrm>
          <a:prstGeom prst="rect">
            <a:avLst/>
          </a:prstGeom>
        </p:spPr>
      </p:pic>
      <p:pic>
        <p:nvPicPr>
          <p:cNvPr id="5" name="Picture 4" descr="Logo-FF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924" y="71414"/>
            <a:ext cx="2071670" cy="71970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143116"/>
            <a:ext cx="8229600" cy="3043246"/>
          </a:xfrm>
        </p:spPr>
        <p:txBody>
          <a:bodyPr/>
          <a:lstStyle/>
          <a:p>
            <a:r>
              <a:rPr lang="fr-FR" dirty="0"/>
              <a:t>Formation Fédérale dispensée en région</a:t>
            </a:r>
            <a:br>
              <a:rPr lang="fr-FR" dirty="0"/>
            </a:br>
            <a:endParaRPr lang="fr-FR" dirty="0"/>
          </a:p>
          <a:p>
            <a:r>
              <a:rPr lang="fr-FR" dirty="0"/>
              <a:t>100 h de formation réparti comme suit :</a:t>
            </a:r>
          </a:p>
          <a:p>
            <a:pPr lvl="1">
              <a:buFont typeface="Wingdings" pitchFamily="2" charset="2"/>
              <a:buChar char="Ø"/>
            </a:pPr>
            <a:r>
              <a:rPr lang="fr-FR" dirty="0"/>
              <a:t>60h de formation durant les stages régionaux</a:t>
            </a:r>
          </a:p>
          <a:p>
            <a:pPr lvl="1">
              <a:buFont typeface="Wingdings" pitchFamily="2" charset="2"/>
              <a:buChar char="Ø"/>
            </a:pPr>
            <a:r>
              <a:rPr lang="fr-FR" dirty="0"/>
              <a:t>40h en tutorat en club</a:t>
            </a:r>
          </a:p>
        </p:txBody>
      </p:sp>
      <p:pic>
        <p:nvPicPr>
          <p:cNvPr id="6" name="Picture 5" descr="Arbitre2-768x76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00430" y="5000636"/>
            <a:ext cx="1728736" cy="1728736"/>
          </a:xfrm>
          <a:prstGeom prst="rect">
            <a:avLst/>
          </a:prstGeom>
        </p:spPr>
      </p:pic>
      <p:pic>
        <p:nvPicPr>
          <p:cNvPr id="7" name="Picture 6" descr="Educ-artistique-768x76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5720" y="5000636"/>
            <a:ext cx="1728736" cy="1728736"/>
          </a:xfrm>
          <a:prstGeom prst="rect">
            <a:avLst/>
          </a:prstGeom>
        </p:spPr>
      </p:pic>
      <p:pic>
        <p:nvPicPr>
          <p:cNvPr id="8" name="Picture 7" descr="Formation-sabre-laser-768x768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929454" y="5000636"/>
            <a:ext cx="1728736" cy="172873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857256"/>
          </a:xfrm>
        </p:spPr>
        <p:txBody>
          <a:bodyPr>
            <a:normAutofit/>
          </a:bodyPr>
          <a:lstStyle/>
          <a:p>
            <a:r>
              <a:rPr lang="fr-FR" dirty="0"/>
              <a:t>Animateur Fédéral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8" y="83904"/>
            <a:ext cx="1714480" cy="1119687"/>
          </a:xfrm>
          <a:prstGeom prst="rect">
            <a:avLst/>
          </a:prstGeom>
        </p:spPr>
      </p:pic>
      <p:pic>
        <p:nvPicPr>
          <p:cNvPr id="5" name="Picture 4" descr="Logo-FF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924" y="71414"/>
            <a:ext cx="2071670" cy="71970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285860"/>
            <a:ext cx="8229600" cy="3786214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Être licencié FFE.</a:t>
            </a:r>
          </a:p>
          <a:p>
            <a:r>
              <a:rPr lang="fr-FR" dirty="0"/>
              <a:t>Être dans l’année de ses 16 ans</a:t>
            </a:r>
          </a:p>
          <a:p>
            <a:r>
              <a:rPr lang="fr-FR" dirty="0"/>
              <a:t>Être arbitre formation départemental (F/E/S, SL, juge EA).</a:t>
            </a:r>
          </a:p>
          <a:p>
            <a:r>
              <a:rPr lang="fr-FR" dirty="0"/>
              <a:t>Il exerce bénévolement avec présence effective d’un enseignant diplômé (RNCP).</a:t>
            </a:r>
          </a:p>
          <a:p>
            <a:r>
              <a:rPr lang="fr-FR" dirty="0"/>
              <a:t>Il ne peut en aucun cas être rémunéré (code du sport </a:t>
            </a:r>
            <a:r>
              <a:rPr lang="fr-FR" dirty="0" err="1"/>
              <a:t>art.L</a:t>
            </a:r>
            <a:r>
              <a:rPr lang="fr-FR" dirty="0"/>
              <a:t>.212-1; annexe II).</a:t>
            </a:r>
          </a:p>
        </p:txBody>
      </p:sp>
      <p:pic>
        <p:nvPicPr>
          <p:cNvPr id="6" name="Picture 5" descr="Arbitre2-768x76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00430" y="5000636"/>
            <a:ext cx="1728736" cy="1728736"/>
          </a:xfrm>
          <a:prstGeom prst="rect">
            <a:avLst/>
          </a:prstGeom>
        </p:spPr>
      </p:pic>
      <p:pic>
        <p:nvPicPr>
          <p:cNvPr id="7" name="Picture 6" descr="Educ-artistique-768x76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5720" y="5000636"/>
            <a:ext cx="1728736" cy="1728736"/>
          </a:xfrm>
          <a:prstGeom prst="rect">
            <a:avLst/>
          </a:prstGeom>
        </p:spPr>
      </p:pic>
      <p:pic>
        <p:nvPicPr>
          <p:cNvPr id="8" name="Picture 7" descr="Formation-sabre-laser-768x768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929454" y="5000636"/>
            <a:ext cx="1728736" cy="172873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857256"/>
          </a:xfrm>
        </p:spPr>
        <p:txBody>
          <a:bodyPr>
            <a:normAutofit/>
          </a:bodyPr>
          <a:lstStyle/>
          <a:p>
            <a:r>
              <a:rPr lang="fr-FR" dirty="0"/>
              <a:t>Animateur Fédéral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229"/>
            <a:ext cx="1714480" cy="1119687"/>
          </a:xfrm>
          <a:prstGeom prst="rect">
            <a:avLst/>
          </a:prstGeom>
        </p:spPr>
      </p:pic>
      <p:pic>
        <p:nvPicPr>
          <p:cNvPr id="5" name="Picture 4" descr="Logo-FF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924" y="71414"/>
            <a:ext cx="2071670" cy="719704"/>
          </a:xfrm>
          <a:prstGeom prst="rect">
            <a:avLst/>
          </a:prstGeom>
        </p:spPr>
      </p:pic>
      <p:pic>
        <p:nvPicPr>
          <p:cNvPr id="6" name="Picture 5" descr="Arbitre2-768x76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00430" y="5000636"/>
            <a:ext cx="1728736" cy="1728736"/>
          </a:xfrm>
          <a:prstGeom prst="rect">
            <a:avLst/>
          </a:prstGeom>
        </p:spPr>
      </p:pic>
      <p:pic>
        <p:nvPicPr>
          <p:cNvPr id="7" name="Picture 6" descr="Educ-artistique-768x76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5720" y="5000636"/>
            <a:ext cx="1728736" cy="1728736"/>
          </a:xfrm>
          <a:prstGeom prst="rect">
            <a:avLst/>
          </a:prstGeom>
        </p:spPr>
      </p:pic>
      <p:pic>
        <p:nvPicPr>
          <p:cNvPr id="8" name="Picture 7" descr="Formation-sabre-laser-768x768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929454" y="5000636"/>
            <a:ext cx="1728736" cy="1728736"/>
          </a:xfrm>
          <a:prstGeom prst="rect">
            <a:avLst/>
          </a:prstGeom>
        </p:spPr>
      </p:pic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14282" y="1142985"/>
          <a:ext cx="8572564" cy="41308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4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88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31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3136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Modules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Accueil et information </a:t>
                      </a:r>
                    </a:p>
                    <a:p>
                      <a:pPr algn="ctr"/>
                      <a:r>
                        <a:rPr lang="fr-FR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des publics 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Animation </a:t>
                      </a:r>
                    </a:p>
                    <a:p>
                      <a:pPr algn="ctr"/>
                      <a:r>
                        <a:rPr lang="fr-FR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aux trois armes 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Formation des jeunes à deux armes 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3002"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Contenus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1A) Règlement et les connaissances fondamentales.</a:t>
                      </a:r>
                    </a:p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1B) Actions en structure</a:t>
                      </a:r>
                    </a:p>
                    <a:p>
                      <a:endParaRPr lang="fr-FR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1C) Sensibilisation prévention des violences dans le sport 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Être capable de transmettre les actions élémentaires des trois armes en sécurité et en</a:t>
                      </a:r>
                      <a:r>
                        <a:rPr lang="fr-FR" sz="1400" baseline="0" dirty="0"/>
                        <a:t> respectant la logique interne de l’arme.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3A) lexique, le règlement des épreuves de jeunes. </a:t>
                      </a:r>
                    </a:p>
                    <a:p>
                      <a:endParaRPr lang="fr-FR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3B) Techniques avec arme. </a:t>
                      </a:r>
                    </a:p>
                    <a:p>
                      <a:b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3C) Arbitrage niveau départemental.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827"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Évaluations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1A) ÉCRIT</a:t>
                      </a:r>
                      <a:b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fr-FR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1B) Bilan par le président du club et le tuteur</a:t>
                      </a:r>
                      <a:b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fr-FR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1C)non évalué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2A) échauffement et déplacement (20’). </a:t>
                      </a:r>
                    </a:p>
                    <a:p>
                      <a:endParaRPr lang="fr-FR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2B) LEÇON COLLECTIVE arme choix 1 (20’). </a:t>
                      </a:r>
                    </a:p>
                    <a:p>
                      <a:endParaRPr lang="fr-FR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2C) LEÇON COLLECTIVE arme  choix 2 (20’). 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3A) ECRIT</a:t>
                      </a:r>
                      <a:b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fr-FR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3B) Démonstrations techniques pendant les séances collectives</a:t>
                      </a:r>
                      <a:b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fr-FR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3C) QCM départemental.	</a:t>
                      </a:r>
                    </a:p>
                    <a:p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857256"/>
          </a:xfrm>
        </p:spPr>
        <p:txBody>
          <a:bodyPr>
            <a:normAutofit/>
          </a:bodyPr>
          <a:lstStyle/>
          <a:p>
            <a:r>
              <a:rPr lang="fr-FR" dirty="0"/>
              <a:t>Éducateur Fédéral 1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8" y="83904"/>
            <a:ext cx="1714480" cy="1119687"/>
          </a:xfrm>
          <a:prstGeom prst="rect">
            <a:avLst/>
          </a:prstGeom>
        </p:spPr>
      </p:pic>
      <p:pic>
        <p:nvPicPr>
          <p:cNvPr id="5" name="Picture 4" descr="Logo-FF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924" y="71414"/>
            <a:ext cx="2071670" cy="71970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285860"/>
            <a:ext cx="8229600" cy="3786214"/>
          </a:xfrm>
        </p:spPr>
        <p:txBody>
          <a:bodyPr>
            <a:normAutofit fontScale="77500" lnSpcReduction="20000"/>
          </a:bodyPr>
          <a:lstStyle/>
          <a:p>
            <a:r>
              <a:rPr lang="fr-FR" dirty="0"/>
              <a:t>Être licencié FFE, Être majeur (18 ans).</a:t>
            </a:r>
          </a:p>
          <a:p>
            <a:r>
              <a:rPr lang="fr-FR" dirty="0"/>
              <a:t>Être titulaire du PSC1, SST (premier secours). </a:t>
            </a:r>
          </a:p>
          <a:p>
            <a:r>
              <a:rPr lang="fr-FR" dirty="0"/>
              <a:t>Être titulaire du diplôme d’animateur en escrime. </a:t>
            </a:r>
          </a:p>
          <a:p>
            <a:r>
              <a:rPr lang="fr-FR" dirty="0"/>
              <a:t>Être arbitre départemental et en arbitre régional en formation dans l’arme. </a:t>
            </a:r>
          </a:p>
          <a:p>
            <a:r>
              <a:rPr lang="fr-FR" dirty="0"/>
              <a:t>Une autorisation d’exercer en autonomie ou non est obligatoire. </a:t>
            </a:r>
          </a:p>
          <a:p>
            <a:r>
              <a:rPr lang="fr-FR" dirty="0"/>
              <a:t>Il exerce bénévolement avec présence effective d’un enseignant diplômé (RNCP). Il ne peut en aucun cas être rémunéré (code du sport art.212-1; annexe II). 	</a:t>
            </a:r>
          </a:p>
          <a:p>
            <a:endParaRPr lang="fr-FR" dirty="0"/>
          </a:p>
        </p:txBody>
      </p:sp>
      <p:pic>
        <p:nvPicPr>
          <p:cNvPr id="6" name="Picture 5" descr="Arbitre2-768x76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00430" y="5000636"/>
            <a:ext cx="1728736" cy="1728736"/>
          </a:xfrm>
          <a:prstGeom prst="rect">
            <a:avLst/>
          </a:prstGeom>
        </p:spPr>
      </p:pic>
      <p:pic>
        <p:nvPicPr>
          <p:cNvPr id="7" name="Picture 6" descr="Educ-artistique-768x76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5720" y="5000636"/>
            <a:ext cx="1728736" cy="1728736"/>
          </a:xfrm>
          <a:prstGeom prst="rect">
            <a:avLst/>
          </a:prstGeom>
        </p:spPr>
      </p:pic>
      <p:pic>
        <p:nvPicPr>
          <p:cNvPr id="8" name="Picture 7" descr="Formation-sabre-laser-768x768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929454" y="5000636"/>
            <a:ext cx="1728736" cy="172873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857256"/>
          </a:xfrm>
        </p:spPr>
        <p:txBody>
          <a:bodyPr>
            <a:normAutofit/>
          </a:bodyPr>
          <a:lstStyle/>
          <a:p>
            <a:r>
              <a:rPr lang="fr-FR" dirty="0"/>
              <a:t>Éducateur Fédéral 1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8" y="83904"/>
            <a:ext cx="1714480" cy="1119687"/>
          </a:xfrm>
          <a:prstGeom prst="rect">
            <a:avLst/>
          </a:prstGeom>
        </p:spPr>
      </p:pic>
      <p:pic>
        <p:nvPicPr>
          <p:cNvPr id="5" name="Picture 4" descr="Logo-FF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924" y="71414"/>
            <a:ext cx="2071670" cy="719704"/>
          </a:xfrm>
          <a:prstGeom prst="rect">
            <a:avLst/>
          </a:prstGeom>
        </p:spPr>
      </p:pic>
      <p:pic>
        <p:nvPicPr>
          <p:cNvPr id="6" name="Picture 5" descr="Arbitre2-768x76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00430" y="5000636"/>
            <a:ext cx="1728736" cy="1728736"/>
          </a:xfrm>
          <a:prstGeom prst="rect">
            <a:avLst/>
          </a:prstGeom>
        </p:spPr>
      </p:pic>
      <p:pic>
        <p:nvPicPr>
          <p:cNvPr id="7" name="Picture 6" descr="Educ-artistique-768x76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5720" y="5000636"/>
            <a:ext cx="1728736" cy="1728736"/>
          </a:xfrm>
          <a:prstGeom prst="rect">
            <a:avLst/>
          </a:prstGeom>
        </p:spPr>
      </p:pic>
      <p:pic>
        <p:nvPicPr>
          <p:cNvPr id="8" name="Picture 7" descr="Formation-sabre-laser-768x768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929454" y="5000636"/>
            <a:ext cx="1728736" cy="1728736"/>
          </a:xfrm>
          <a:prstGeom prst="rect">
            <a:avLst/>
          </a:prstGeom>
        </p:spPr>
      </p:pic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14282" y="1142985"/>
          <a:ext cx="8572564" cy="4616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4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88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31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0586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Modules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Perfectionnement des</a:t>
                      </a:r>
                    </a:p>
                    <a:p>
                      <a:pPr algn="ctr"/>
                      <a:r>
                        <a:rPr lang="fr-FR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jeunes à une arme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Implication dans le</a:t>
                      </a:r>
                    </a:p>
                    <a:p>
                      <a:pPr algn="ctr"/>
                      <a:r>
                        <a:rPr lang="fr-FR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Fonctionnement</a:t>
                      </a:r>
                      <a:br>
                        <a:rPr lang="fr-FR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du club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Conduite des actions éducatives et Promotionnelles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1290"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Contenus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Exercices de type mécanique  ou à dominantes technico-tactique en travail collectif à partir de situations d’oppositions et de coopérations.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Entretenir et gérer le matériel.</a:t>
                      </a:r>
                    </a:p>
                    <a:p>
                      <a:r>
                        <a:rPr lang="fr-FR" sz="1400" dirty="0"/>
                        <a:t>Vie associative, Réglementation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Conception d’une programmation simple de séances en tenant compte des objectifs et des évaluation de la démarche</a:t>
                      </a:r>
                    </a:p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d’enseignement.</a:t>
                      </a:r>
                    </a:p>
                    <a:p>
                      <a:endParaRPr lang="fr-FR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Diriger des séances d’arbitrage</a:t>
                      </a:r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0155"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Évaluations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M4A&amp;B) Une séance avec : échauffements (10’)</a:t>
                      </a:r>
                    </a:p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déplacements (10’)</a:t>
                      </a:r>
                    </a:p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Perfectionnement avec arme (30’)</a:t>
                      </a:r>
                    </a:p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suivie d’un entretien (10-20’).</a:t>
                      </a:r>
                    </a:p>
                    <a:p>
                      <a:endParaRPr lang="fr-FR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M4C : Lexique et classification.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5A&amp;B : Dossier 6 séances</a:t>
                      </a:r>
                      <a:b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signé par le président de la structure et le tuteur.</a:t>
                      </a:r>
                      <a:b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fr-FR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5C : PSC1 ou équivalent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6A&amp;B : Dossier 6 séances</a:t>
                      </a:r>
                      <a:b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signé par le président de la structure et le tuteur.</a:t>
                      </a:r>
                      <a:b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fr-FR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6C) QCM Régional.	</a:t>
                      </a:r>
                    </a:p>
                    <a:p>
                      <a:endParaRPr lang="fr-F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857256"/>
          </a:xfrm>
        </p:spPr>
        <p:txBody>
          <a:bodyPr>
            <a:normAutofit/>
          </a:bodyPr>
          <a:lstStyle/>
          <a:p>
            <a:r>
              <a:rPr lang="fr-FR" dirty="0"/>
              <a:t>Éducateur Fédéral 1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8" y="83904"/>
            <a:ext cx="1714480" cy="1119687"/>
          </a:xfrm>
          <a:prstGeom prst="rect">
            <a:avLst/>
          </a:prstGeom>
        </p:spPr>
      </p:pic>
      <p:pic>
        <p:nvPicPr>
          <p:cNvPr id="5" name="Picture 4" descr="Logo-FF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924" y="71414"/>
            <a:ext cx="2071670" cy="71970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285860"/>
            <a:ext cx="8229600" cy="378621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dirty="0"/>
              <a:t>à envoyer au plus tard le </a:t>
            </a:r>
            <a:r>
              <a:rPr lang="fr-FR" b="1" dirty="0">
                <a:solidFill>
                  <a:srgbClr val="FF0000"/>
                </a:solidFill>
              </a:rPr>
              <a:t>30 juin 2025 23h59 </a:t>
            </a:r>
            <a:r>
              <a:rPr lang="fr-FR" dirty="0">
                <a:hlinkClick r:id="rId4"/>
              </a:rPr>
              <a:t>creb.formations@gmail.com</a:t>
            </a:r>
            <a:r>
              <a:rPr lang="fr-FR" dirty="0"/>
              <a:t> , copie  </a:t>
            </a:r>
            <a:r>
              <a:rPr lang="fr-FR" dirty="0">
                <a:hlinkClick r:id="rId5"/>
              </a:rPr>
              <a:t>ctf.creb@free.fr</a:t>
            </a:r>
            <a:endParaRPr lang="fr-FR" dirty="0"/>
          </a:p>
          <a:p>
            <a:pPr>
              <a:buNone/>
            </a:pPr>
            <a:endParaRPr lang="fr-FR" b="1" dirty="0"/>
          </a:p>
          <a:p>
            <a:pPr>
              <a:buNone/>
            </a:pPr>
            <a:r>
              <a:rPr lang="fr-FR" b="1" dirty="0"/>
              <a:t>Plan :</a:t>
            </a:r>
          </a:p>
          <a:p>
            <a:pPr>
              <a:buFont typeface="Wingdings" pitchFamily="2" charset="2"/>
              <a:buChar char="Ø"/>
            </a:pPr>
            <a:r>
              <a:rPr lang="fr-FR" dirty="0"/>
              <a:t>Présentation de la structure</a:t>
            </a:r>
          </a:p>
          <a:p>
            <a:pPr>
              <a:buFont typeface="Wingdings" pitchFamily="2" charset="2"/>
              <a:buChar char="Ø"/>
            </a:pPr>
            <a:r>
              <a:rPr lang="fr-FR" dirty="0"/>
              <a:t>Présentation du public de la progression mise en place</a:t>
            </a:r>
          </a:p>
          <a:p>
            <a:pPr>
              <a:buFont typeface="Wingdings" pitchFamily="2" charset="2"/>
              <a:buChar char="Ø"/>
            </a:pPr>
            <a:r>
              <a:rPr lang="fr-FR" dirty="0"/>
              <a:t>Démarche d'enseignement durant le cycle de 6 séances</a:t>
            </a:r>
          </a:p>
          <a:p>
            <a:pPr>
              <a:buFont typeface="Wingdings" pitchFamily="2" charset="2"/>
              <a:buChar char="Ø"/>
            </a:pPr>
            <a:r>
              <a:rPr lang="fr-FR" dirty="0"/>
              <a:t>les 6 fiches séances avec le bilan à l'issue de chacune d'entre-elle</a:t>
            </a:r>
          </a:p>
          <a:p>
            <a:pPr>
              <a:buFont typeface="Wingdings" pitchFamily="2" charset="2"/>
              <a:buChar char="Ø"/>
            </a:pPr>
            <a:r>
              <a:rPr lang="fr-FR" dirty="0"/>
              <a:t>l'évaluation bilan de la progression pédagogique des 6 séances</a:t>
            </a:r>
          </a:p>
          <a:p>
            <a:pPr>
              <a:buFont typeface="Wingdings" pitchFamily="2" charset="2"/>
              <a:buChar char="Ø"/>
            </a:pPr>
            <a:r>
              <a:rPr lang="fr-FR" dirty="0"/>
              <a:t>évaluation par le </a:t>
            </a:r>
            <a:r>
              <a:rPr lang="fr-FR" dirty="0" err="1"/>
              <a:t>tuteur.e</a:t>
            </a:r>
            <a:r>
              <a:rPr lang="fr-FR" dirty="0"/>
              <a:t> et le </a:t>
            </a:r>
            <a:r>
              <a:rPr lang="fr-FR" dirty="0" err="1"/>
              <a:t>président.e</a:t>
            </a:r>
            <a:r>
              <a:rPr lang="fr-FR" dirty="0"/>
              <a:t> de la structure</a:t>
            </a:r>
          </a:p>
        </p:txBody>
      </p:sp>
      <p:pic>
        <p:nvPicPr>
          <p:cNvPr id="6" name="Picture 5" descr="Arbitre2-768x768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500430" y="5000636"/>
            <a:ext cx="1728736" cy="1728736"/>
          </a:xfrm>
          <a:prstGeom prst="rect">
            <a:avLst/>
          </a:prstGeom>
        </p:spPr>
      </p:pic>
      <p:pic>
        <p:nvPicPr>
          <p:cNvPr id="7" name="Picture 6" descr="Educ-artistique-768x768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85720" y="5000636"/>
            <a:ext cx="1728736" cy="1728736"/>
          </a:xfrm>
          <a:prstGeom prst="rect">
            <a:avLst/>
          </a:prstGeom>
        </p:spPr>
      </p:pic>
      <p:pic>
        <p:nvPicPr>
          <p:cNvPr id="8" name="Picture 7" descr="Formation-sabre-laser-768x768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929454" y="5000636"/>
            <a:ext cx="1728736" cy="172873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881</Words>
  <Application>Microsoft Office PowerPoint</Application>
  <PresentationFormat>Affichage à l'écran (4:3)</PresentationFormat>
  <Paragraphs>152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Formation Fédérales</vt:lpstr>
      <vt:lpstr>FOAD Suivi</vt:lpstr>
      <vt:lpstr>Programme Stage</vt:lpstr>
      <vt:lpstr>Principes communs Animateur et Éducateur 1 toutes armes</vt:lpstr>
      <vt:lpstr>Animateur Fédéral</vt:lpstr>
      <vt:lpstr>Animateur Fédéral</vt:lpstr>
      <vt:lpstr>Éducateur Fédéral 1</vt:lpstr>
      <vt:lpstr>Éducateur Fédéral 1</vt:lpstr>
      <vt:lpstr>Éducateur Fédéral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Fédérales</dc:title>
  <dc:creator>Fabrice PATIN</dc:creator>
  <cp:lastModifiedBy>LIGUE ESCRIME BRETAGNE</cp:lastModifiedBy>
  <cp:revision>12</cp:revision>
  <dcterms:created xsi:type="dcterms:W3CDTF">2024-10-17T07:12:31Z</dcterms:created>
  <dcterms:modified xsi:type="dcterms:W3CDTF">2024-11-20T09:45:39Z</dcterms:modified>
</cp:coreProperties>
</file>